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12"/>
  </p:notesMasterIdLst>
  <p:sldIdLst>
    <p:sldId id="256" r:id="rId2"/>
    <p:sldId id="286" r:id="rId3"/>
    <p:sldId id="287" r:id="rId4"/>
    <p:sldId id="288" r:id="rId5"/>
    <p:sldId id="289" r:id="rId6"/>
    <p:sldId id="290" r:id="rId7"/>
    <p:sldId id="277" r:id="rId8"/>
    <p:sldId id="284" r:id="rId9"/>
    <p:sldId id="282" r:id="rId10"/>
    <p:sldId id="259"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94522"/>
  </p:normalViewPr>
  <p:slideViewPr>
    <p:cSldViewPr snapToGrid="0">
      <p:cViewPr varScale="1">
        <p:scale>
          <a:sx n="150" d="100"/>
          <a:sy n="150" d="100"/>
        </p:scale>
        <p:origin x="472" y="160"/>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005026"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700" dirty="0">
                <a:solidFill>
                  <a:schemeClr val="dk1"/>
                </a:solidFill>
                <a:latin typeface="Muli Regular"/>
                <a:ea typeface="Muli Regular"/>
                <a:cs typeface="Muli Regular"/>
                <a:sym typeface="Muli Regular"/>
              </a:rPr>
              <a:t>CREDITS: This presentation template was created by </a:t>
            </a:r>
            <a:r>
              <a:rPr lang="en" sz="700" b="1" dirty="0">
                <a:solidFill>
                  <a:schemeClr val="dk1"/>
                </a:solidFill>
                <a:uFill>
                  <a:noFill/>
                </a:uFill>
                <a:latin typeface="Muli"/>
                <a:ea typeface="Muli"/>
                <a:cs typeface="Muli"/>
                <a:sym typeface="Muli"/>
                <a:hlinkClick r:id="rId3"/>
              </a:rPr>
              <a:t>Slidesgo</a:t>
            </a:r>
            <a:r>
              <a:rPr lang="en" sz="700" dirty="0">
                <a:solidFill>
                  <a:schemeClr val="dk1"/>
                </a:solidFill>
                <a:latin typeface="Muli Regular"/>
                <a:ea typeface="Muli Regular"/>
                <a:cs typeface="Muli Regular"/>
                <a:sym typeface="Muli Regular"/>
              </a:rPr>
              <a:t>, including icons by </a:t>
            </a:r>
            <a:r>
              <a:rPr lang="en" sz="700" b="1" dirty="0">
                <a:solidFill>
                  <a:schemeClr val="dk1"/>
                </a:solidFill>
                <a:uFill>
                  <a:noFill/>
                </a:uFill>
                <a:latin typeface="Muli"/>
                <a:ea typeface="Muli"/>
                <a:cs typeface="Muli"/>
                <a:sym typeface="Muli"/>
                <a:hlinkClick r:id="rId4"/>
              </a:rPr>
              <a:t>Flaticon</a:t>
            </a:r>
            <a:r>
              <a:rPr lang="en" sz="700" dirty="0">
                <a:solidFill>
                  <a:schemeClr val="dk1"/>
                </a:solidFill>
                <a:latin typeface="Muli Regular"/>
                <a:ea typeface="Muli Regular"/>
                <a:cs typeface="Muli Regular"/>
                <a:sym typeface="Muli Regular"/>
              </a:rPr>
              <a:t>, and infographics &amp; images by </a:t>
            </a:r>
            <a:r>
              <a:rPr lang="en" sz="700" b="1" dirty="0">
                <a:solidFill>
                  <a:schemeClr val="dk1"/>
                </a:solidFill>
                <a:uFill>
                  <a:noFill/>
                </a:uFill>
                <a:latin typeface="Muli"/>
                <a:ea typeface="Muli"/>
                <a:cs typeface="Muli"/>
                <a:sym typeface="Muli"/>
                <a:hlinkClick r:id="rId5"/>
              </a:rPr>
              <a:t>Freepik</a:t>
            </a:r>
            <a:r>
              <a:rPr lang="en" sz="700" dirty="0">
                <a:solidFill>
                  <a:schemeClr val="dk1"/>
                </a:solidFill>
                <a:latin typeface="Muli Regular"/>
                <a:ea typeface="Muli Regular"/>
                <a:cs typeface="Muli Regular"/>
                <a:sym typeface="Muli Regular"/>
              </a:rPr>
              <a:t>. </a:t>
            </a:r>
            <a:endParaRPr sz="7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7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60" r:id="rId5"/>
    <p:sldLayoutId id="2147483663"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23.pn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27.svg"/><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www.linkedin.com/in/seandavern/" TargetMode="External"/><Relationship Id="rId4" Type="http://schemas.openxmlformats.org/officeDocument/2006/relationships/notesSlide" Target="../notesSlides/notesSlide3.xm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2763776" y="4887311"/>
            <a:ext cx="3616443" cy="215444"/>
          </a:xfrm>
          <a:prstGeom prst="rect">
            <a:avLst/>
          </a:prstGeom>
          <a:noFill/>
        </p:spPr>
        <p:txBody>
          <a:bodyPr wrap="square" rtlCol="0">
            <a:spAutoFit/>
          </a:bodyPr>
          <a:lstStyle/>
          <a:p>
            <a:r>
              <a:rPr lang="en-US" sz="800" dirty="0">
                <a:solidFill>
                  <a:schemeClr val="bg2"/>
                </a:solidFill>
              </a:rPr>
              <a:t>Lawrence, Stacy. The Biotech Drug Market. </a:t>
            </a:r>
            <a:r>
              <a:rPr lang="en-US" sz="800" i="1" dirty="0">
                <a:solidFill>
                  <a:schemeClr val="bg2"/>
                </a:solidFill>
              </a:rPr>
              <a:t>Nat </a:t>
            </a:r>
            <a:r>
              <a:rPr lang="en-US" sz="800" i="1" dirty="0" err="1">
                <a:solidFill>
                  <a:schemeClr val="bg2"/>
                </a:solidFill>
              </a:rPr>
              <a:t>Biotechnol</a:t>
            </a:r>
            <a:r>
              <a:rPr lang="en-US" sz="800" dirty="0">
                <a:solidFill>
                  <a:schemeClr val="bg2"/>
                </a:solidFill>
              </a:rPr>
              <a:t> </a:t>
            </a:r>
            <a:r>
              <a:rPr lang="en-US" sz="800" b="1" dirty="0">
                <a:solidFill>
                  <a:schemeClr val="bg2"/>
                </a:solidFill>
              </a:rPr>
              <a:t>22, </a:t>
            </a:r>
            <a:r>
              <a:rPr lang="en-US" sz="800" dirty="0">
                <a:solidFill>
                  <a:schemeClr val="bg2"/>
                </a:solidFill>
              </a:rPr>
              <a:t>1496 (2004)</a:t>
            </a:r>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7"/>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5262979"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&gt;272,000➜844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7"/>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8"/>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708168451"/>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p>
                      <a:pPr algn="ctr" fontAlgn="ctr"/>
                      <a:r>
                        <a:rPr lang="en-US" sz="1200" u="none" strike="noStrike" dirty="0">
                          <a:effectLst/>
                        </a:rPr>
                        <a:t>90%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p>
                      <a:pPr algn="ctr" fontAlgn="ctr"/>
                      <a:r>
                        <a:rPr lang="en-US" sz="1200" u="none" strike="noStrike" dirty="0">
                          <a:effectLst/>
                        </a:rPr>
                        <a:t>10%</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xdr="http://schemas.openxmlformats.org/drawingml/2006/spreadsheetDrawing" xmlns:a14="http://schemas.microsoft.com/office/drawing/2010/main" xmlns:m="http://schemas.openxmlformats.org/officeDocument/2006/math" xmln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9"/>
                <a:stretch>
                  <a:fillRect l="-581" t="-3030" r="-581" b="-12121"/>
                </a:stretch>
              </a:blipFill>
            </p:spPr>
            <p:txBody>
              <a:bodyPr/>
              <a:lstStyle/>
              <a:p>
                <a:r>
                  <a:rPr lang="en-US">
                    <a:noFill/>
                  </a:rPr>
                  <a:t> </a:t>
                </a:r>
              </a:p>
            </p:txBody>
          </p:sp>
        </mc:Fallback>
      </mc:AlternateContent>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a:extLst>
              <a:ext uri="{FF2B5EF4-FFF2-40B4-BE49-F238E27FC236}">
                <a16:creationId xmlns:a16="http://schemas.microsoft.com/office/drawing/2014/main" id="{A0A1CD63-D491-3442-AF42-4819BCE78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366" y="1936383"/>
            <a:ext cx="4021969" cy="2773042"/>
          </a:xfrm>
          <a:prstGeom prst="rect">
            <a:avLst/>
          </a:prstGeom>
        </p:spPr>
      </p:pic>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665" y="1816031"/>
            <a:ext cx="3583304" cy="2893394"/>
          </a:xfrm>
          <a:prstGeom prst="rect">
            <a:avLst/>
          </a:prstGeom>
        </p:spPr>
      </p:pic>
    </p:spTree>
    <p:extLst>
      <p:ext uri="{BB962C8B-B14F-4D97-AF65-F5344CB8AC3E}">
        <p14:creationId xmlns:p14="http://schemas.microsoft.com/office/powerpoint/2010/main" val="378833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       @</a:t>
            </a:r>
            <a:r>
              <a:rPr lang="en" dirty="0" err="1"/>
              <a:t>seandavern</a:t>
            </a:r>
            <a:endParaRPr lang="en"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61126"/>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1361</TotalTime>
  <Words>356</Words>
  <Application>Microsoft Macintosh PowerPoint</Application>
  <PresentationFormat>On-screen Show (16:9)</PresentationFormat>
  <Paragraphs>87</Paragraphs>
  <Slides>10</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Cambria Math</vt:lpstr>
      <vt:lpstr>Helvetica Neue</vt:lpstr>
      <vt:lpstr>Muli</vt:lpstr>
      <vt:lpstr>Muli Regular</vt:lpstr>
      <vt:lpstr>Raleway</vt:lpstr>
      <vt:lpstr>Squada One</vt:lpstr>
      <vt:lpstr>Microbiology Breakthrough by Slidesgo</vt:lpstr>
      <vt:lpstr>Predicting Toxicity With Deep Learning</vt:lpstr>
      <vt:lpstr>30% of Drugs Fail Clinical Trials due to Toxicity </vt:lpstr>
      <vt:lpstr>Data</vt:lpstr>
      <vt:lpstr>[Business] Metrics</vt:lpstr>
      <vt:lpstr>Modeling</vt:lpstr>
      <vt:lpstr>Using Results</vt:lpstr>
      <vt:lpstr>THANKS</vt:lpstr>
      <vt:lpstr>Appendix</vt:lpstr>
      <vt:lpstr>Government Program to Data Set</vt:lpstr>
      <vt:lpstr>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92</cp:revision>
  <dcterms:modified xsi:type="dcterms:W3CDTF">2019-12-10T00:08:48Z</dcterms:modified>
</cp:coreProperties>
</file>